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4" r:id="rId6"/>
    <p:sldId id="260" r:id="rId7"/>
    <p:sldId id="261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A934-C4C0-4F3B-AC93-4D417CDEED86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6F76-BF6A-45B2-A222-3048B0AA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DA78-6FEA-44D6-9125-713D4750F06A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046EB-397A-49A0-BD5C-31496BD5D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4F26-00FE-4DD2-A346-99E0BDA1328C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59B5-B42F-4A7C-8CFE-93BC28659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977AA-AACF-4419-AE06-004F3FD6E5EB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9B5D-D8FC-4D00-973B-3172E3FB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FCE7-26EF-4D03-BD56-5BE351FDE7B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5570-BFEF-4294-9783-21AEFAE43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AE52-C2E8-400F-98A4-9F85F51961A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71C8-B1CE-4080-9BD5-A8ACC717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4AAD8-B743-4842-B489-A3622BA6C2C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42FA-8B23-4D83-AB2C-A8386CE61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3617-3E88-4B3D-89C6-B268B19D609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2E23-3CF9-43CC-BC50-EF96AD353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EA24-6CC4-4BDA-A3EA-D75387D6438F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61A2-E844-48D5-B4F5-2C3DF0B6D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B9FF-9DC3-4CF1-A1A4-F995A7BBF36A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ACC4-ADF5-4C16-9133-71D440128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0BEA-880F-4D77-8BA6-DE451EEA1FC0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E0FDC-EE45-45DA-B71E-0F2CAF04B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07599B4-7D6A-4EBC-B8C1-2FC9AD7E69F6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C060AB-66D0-469F-8872-35F69D9B5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D:\Новая папка (4)\фотки\122___10\IMG_1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823" y="0"/>
            <a:ext cx="9457333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+mn-lt"/>
              </a:rPr>
              <a:t>Закарпатський інститут  післядипломної педагогічної освіти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Випускна робота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Роль </a:t>
            </a:r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казки у вивченні </a:t>
            </a:r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німецької </a:t>
            </a:r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мови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4149080"/>
            <a:ext cx="496855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Слухача курсів підвищення кваліфікацій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ln>
                  <a:solidFill>
                    <a:srgbClr val="FF0000"/>
                  </a:solidFill>
                </a:ln>
                <a:latin typeface="+mn-lt"/>
              </a:rPr>
              <a:t>Кінаш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 Людмили Василівни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Вчителя німецької мови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ln>
                  <a:solidFill>
                    <a:srgbClr val="FF0000"/>
                  </a:solidFill>
                </a:ln>
                <a:latin typeface="+mn-lt"/>
              </a:rPr>
              <a:t>Келечинської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 ЗОШ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ln>
                  <a:solidFill>
                    <a:srgbClr val="FF0000"/>
                  </a:solidFill>
                </a:ln>
                <a:latin typeface="+mn-lt"/>
              </a:rPr>
              <a:t>Міжгірського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 району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вища категорія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Керівник: </a:t>
            </a:r>
            <a:r>
              <a:rPr lang="uk-UA" sz="2000" b="1" dirty="0" err="1">
                <a:ln>
                  <a:solidFill>
                    <a:srgbClr val="FF0000"/>
                  </a:solidFill>
                </a:ln>
                <a:latin typeface="+mn-lt"/>
              </a:rPr>
              <a:t>Буксар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 І.О., </a:t>
            </a:r>
            <a:r>
              <a:rPr lang="uk-UA" sz="2000" b="1" dirty="0" err="1">
                <a:ln>
                  <a:solidFill>
                    <a:srgbClr val="FF0000"/>
                  </a:solidFill>
                </a:ln>
                <a:latin typeface="+mn-lt"/>
              </a:rPr>
              <a:t>Баяновська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latin typeface="+mn-lt"/>
              </a:rPr>
              <a:t> М.Р.</a:t>
            </a:r>
            <a:endParaRPr lang="ru-RU" sz="2000" b="1" dirty="0">
              <a:ln>
                <a:solidFill>
                  <a:srgbClr val="FF0000"/>
                </a:solidFill>
              </a:ln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6488668"/>
            <a:ext cx="194421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t>Ужгород 2013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Зображення\114___12\IMG_1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97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D:\Зображення\114___12\IMG_1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240088"/>
            <a:ext cx="500380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256213" y="0"/>
            <a:ext cx="38877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Учитись важко, а учить ще важче,</a:t>
            </a: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Але не мусиш зупинятись ти,</a:t>
            </a: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Як дітям віддаси усе найкраще,</a:t>
            </a: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То й сам сягнеш нової висоти.</a:t>
            </a:r>
          </a:p>
          <a:p>
            <a:pPr algn="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М.Сингаївський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140968"/>
            <a:ext cx="626469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Організація заняття з казкою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933056"/>
            <a:ext cx="590465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підготовчий етап;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сприйняття первинної інформації;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контроль над розумінням основної сюжетної лінії;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розвиток мовних навичок і вмінь усного мовлення.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Зображення\114___12\IMG_1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D:\Зображення\114___12\IMG_1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213100"/>
            <a:ext cx="60118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0"/>
            <a:ext cx="45720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Переваги казок: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автентичність;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інформаційна насиченість;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4076700"/>
            <a:ext cx="3276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часте використання мовних засобів;</a:t>
            </a:r>
          </a:p>
          <a:p>
            <a:pPr algn="ctr">
              <a:buFont typeface="Arial" charset="0"/>
              <a:buChar char="•"/>
            </a:pP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емоційний вплив на учнів.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D:\Новая папка (4)\фотки\117___04\IMG_1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D:\Новая папка (4)\фотки\117___04\IMG_1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068638"/>
            <a:ext cx="55086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9674" y="442365"/>
            <a:ext cx="5607146" cy="1749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 Bremer Stadtmusikanten“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887682"/>
            <a:ext cx="784887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Етапи у структурі уроку: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Попередня робота;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Читання казки;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Перевірка розуміння змісту за допомогою питань;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Активізація мовленнєвого матеріалу за допомогою завдань;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Переказ змісту в усній і письмові формі.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Новая папка (4)\фотки\128___05\IMG_1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933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D:\Новая папка (4)\фотки\128___05\IMG_1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068638"/>
            <a:ext cx="52927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3789363"/>
            <a:ext cx="363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4787900" y="260350"/>
            <a:ext cx="4356100" cy="1944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Aschenputtel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Новая папка (4)\фотки\124___12\IMG_1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:\Новая папка (4)\фотки\124___12\IMG_16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05025"/>
            <a:ext cx="4572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188640"/>
            <a:ext cx="388843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Weihnachtslieder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singen macht uns Spaß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9080"/>
            <a:ext cx="583264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Schneewittchen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und sieben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Zwerge</a:t>
            </a: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Дані казки переслідують цілі:</a:t>
            </a:r>
            <a:br>
              <a:rPr lang="uk-UA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9459" name="Picture 2" descr="D:\Новая папка (4)\фотки\125___01\IMG_1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4105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D:\Новая папка (4)\фотки\125___01\IMG_17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68450"/>
            <a:ext cx="4027488" cy="4597400"/>
          </a:xfrm>
        </p:spPr>
      </p:pic>
      <p:sp>
        <p:nvSpPr>
          <p:cNvPr id="7" name="TextBox 6"/>
          <p:cNvSpPr txBox="1"/>
          <p:nvPr/>
        </p:nvSpPr>
        <p:spPr>
          <a:xfrm>
            <a:off x="1403648" y="1916832"/>
            <a:ext cx="6912768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Навчити учнів уживанню мовних зразків, що містять певні граматичні труднощі;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Створити природну ситуацію для вживання даного мовного зразка;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Розвити мовну активність і самостійність учнів.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%D0%B7%D0%B0%D0%BC%D0%BE%D0%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Казка як змістовна основа навчання: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31775" y="1144588"/>
            <a:ext cx="44926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uk-UA" b="1"/>
          </a:p>
          <a:p>
            <a:pPr>
              <a:buFontTx/>
              <a:buChar char="-"/>
            </a:pPr>
            <a:r>
              <a:rPr lang="uk-UA" sz="2000" b="1"/>
              <a:t>розвиваючий аспект (цілями </a:t>
            </a:r>
          </a:p>
          <a:p>
            <a:r>
              <a:rPr lang="uk-UA" sz="2000" b="1"/>
              <a:t>якого є формування мотивації та</a:t>
            </a:r>
          </a:p>
          <a:p>
            <a:r>
              <a:rPr lang="uk-UA" sz="2000" b="1"/>
              <a:t> вміння спілкування);</a:t>
            </a:r>
          </a:p>
          <a:p>
            <a:pPr>
              <a:buFontTx/>
              <a:buChar char="-"/>
            </a:pPr>
            <a:endParaRPr lang="uk-UA" sz="2000" b="1"/>
          </a:p>
          <a:p>
            <a:pPr>
              <a:buFontTx/>
              <a:buChar char="-"/>
            </a:pPr>
            <a:r>
              <a:rPr lang="uk-UA" sz="2000" b="1"/>
              <a:t>виховний аспект (моральне, </a:t>
            </a:r>
          </a:p>
          <a:p>
            <a:r>
              <a:rPr lang="uk-UA" sz="2000" b="1"/>
              <a:t>трудове та естетичне виховання);</a:t>
            </a:r>
          </a:p>
          <a:p>
            <a:endParaRPr lang="uk-UA" sz="2000" b="1"/>
          </a:p>
          <a:p>
            <a:pPr>
              <a:buFontTx/>
              <a:buChar char="-"/>
            </a:pPr>
            <a:r>
              <a:rPr lang="uk-UA" sz="2000" b="1"/>
              <a:t>пізнавальний аспект(інтерес до </a:t>
            </a:r>
          </a:p>
          <a:p>
            <a:r>
              <a:rPr lang="uk-UA" sz="2000" b="1"/>
              <a:t>культури країни);</a:t>
            </a:r>
          </a:p>
          <a:p>
            <a:pPr>
              <a:buFontTx/>
              <a:buChar char="-"/>
            </a:pPr>
            <a:endParaRPr lang="uk-UA" sz="2000" b="1"/>
          </a:p>
          <a:p>
            <a:pPr>
              <a:buFontTx/>
              <a:buChar char="-"/>
            </a:pPr>
            <a:r>
              <a:rPr lang="uk-UA" sz="2000" b="1"/>
              <a:t>навчальний аспект (включення </a:t>
            </a:r>
          </a:p>
          <a:p>
            <a:r>
              <a:rPr lang="uk-UA" sz="2000" b="1"/>
              <a:t>дітей у процес спілкування).</a:t>
            </a:r>
          </a:p>
          <a:p>
            <a:endParaRPr lang="uk-UA" sz="2000" b="1"/>
          </a:p>
          <a:p>
            <a:endParaRPr lang="ru-RU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Новая папка (4)\фотки\122___10\IMG_1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933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D:\Новая папка (4)\фотки\122___10\IMG_16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429000"/>
            <a:ext cx="5292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4174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Отже, казка: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сприяє формуванню мотивації навчання;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підвищує виховні й освітні можливості іноземної мови;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 прекрасним засобом навчання іншомовному спілкуванню.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Урок, це не сон, це дійсність і мрія.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 розвиток здібностей, фантазій, надій,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Мислення та творчості, мудрості і гордості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дитячі таланти, які розцвіли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проектній роботі, в казковій грі.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60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22</cp:revision>
  <dcterms:created xsi:type="dcterms:W3CDTF">2013-12-15T12:27:08Z</dcterms:created>
  <dcterms:modified xsi:type="dcterms:W3CDTF">2001-12-31T22:53:58Z</dcterms:modified>
</cp:coreProperties>
</file>